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6" r:id="rId2"/>
    <p:sldId id="282" r:id="rId3"/>
    <p:sldId id="264" r:id="rId4"/>
    <p:sldId id="279" r:id="rId5"/>
    <p:sldId id="278" r:id="rId6"/>
    <p:sldId id="267" r:id="rId7"/>
    <p:sldId id="280" r:id="rId8"/>
    <p:sldId id="275" r:id="rId9"/>
    <p:sldId id="277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66FF"/>
    <a:srgbClr val="F01075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59" autoAdjust="0"/>
    <p:restoredTop sz="86380" autoAdjust="0"/>
  </p:normalViewPr>
  <p:slideViewPr>
    <p:cSldViewPr>
      <p:cViewPr varScale="1">
        <p:scale>
          <a:sx n="89" d="100"/>
          <a:sy n="89" d="100"/>
        </p:scale>
        <p:origin x="725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78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72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77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9753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350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977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321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575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19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50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54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3814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3382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34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31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2973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9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43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  <p:sldLayoutId id="214748392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download-images.ru/images/photos/0a34bcda91d5390e0db2c73fe0f00f4c.jpg"/>
          <p:cNvPicPr/>
          <p:nvPr/>
        </p:nvPicPr>
        <p:blipFill>
          <a:blip r:embed="rId2" cstate="print"/>
          <a:srcRect l="6970" t="4498" r="6061" b="7612"/>
          <a:stretch>
            <a:fillRect/>
          </a:stretch>
        </p:blipFill>
        <p:spPr bwMode="auto">
          <a:xfrm>
            <a:off x="755576" y="570392"/>
            <a:ext cx="7587120" cy="572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008" y="1844824"/>
            <a:ext cx="8928992" cy="2376264"/>
          </a:xfrm>
        </p:spPr>
        <p:txBody>
          <a:bodyPr>
            <a:normAutofit fontScale="90000"/>
          </a:bodyPr>
          <a:lstStyle/>
          <a:p>
            <a:r>
              <a:rPr lang="ru-RU" sz="3100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МБДОУ № 1 «Золотой петушок»</a:t>
            </a:r>
            <a:br>
              <a:rPr lang="ru-RU" sz="3100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3100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ru-RU" sz="3100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2200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200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700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700" b="1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200" cap="none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200" cap="none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900" b="1" i="1" cap="none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«Детство </a:t>
            </a:r>
            <a:r>
              <a:rPr lang="ru-RU" sz="4900" b="1" i="1" cap="none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br>
              <a:rPr lang="ru-RU" sz="4900" b="1" i="1" cap="none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cap="none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b="1" i="1" cap="none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жестокости и слез»</a:t>
            </a:r>
            <a:r>
              <a:rPr lang="ru-RU" sz="4900" b="1" i="1" cap="none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i="1" cap="none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cap="none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i="1" cap="none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cap="none" dirty="0" smtClean="0">
                <a:solidFill>
                  <a:srgbClr val="CC0000"/>
                </a:solidFill>
                <a:latin typeface="+mn-lt"/>
              </a:rPr>
              <a:t/>
            </a:r>
            <a:br>
              <a:rPr lang="ru-RU" sz="4900" b="1" i="1" cap="none" dirty="0" smtClean="0">
                <a:solidFill>
                  <a:srgbClr val="CC0000"/>
                </a:solidFill>
                <a:latin typeface="+mn-lt"/>
              </a:rPr>
            </a:br>
            <a:r>
              <a:rPr lang="ru-RU" sz="4900" b="1" i="1" cap="none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900" b="1" i="1" cap="none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рофилактика жестокого обращения с детьми</a:t>
            </a:r>
            <a:endParaRPr lang="ru-RU" sz="4900" b="1" i="1" cap="none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268760"/>
            <a:ext cx="660648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i="1" u="sng" dirty="0">
              <a:solidFill>
                <a:srgbClr val="FF000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200" b="1" i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«Человека </a:t>
            </a:r>
            <a:r>
              <a:rPr lang="ru-RU" sz="3200" b="1" i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делают человеком</a:t>
            </a:r>
            <a:endParaRPr lang="ru-RU" sz="2800" b="1" dirty="0">
              <a:ln w="22225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200" b="1" i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светлые воспоминания </a:t>
            </a:r>
            <a:r>
              <a:rPr lang="ru-RU" sz="3200" b="1" i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детства</a:t>
            </a:r>
            <a:r>
              <a:rPr lang="ru-RU" sz="2800" b="1" i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endParaRPr lang="ru-RU" sz="1600" b="1" i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16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Ф.М. Достоевский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8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154298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Основные документы, защищающие права ребенка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56782" y="1772817"/>
            <a:ext cx="7772870" cy="44644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-Декларация прав ребенка </a:t>
            </a:r>
            <a:r>
              <a:rPr lang="ru-RU" sz="2400" b="1" i="1" dirty="0">
                <a:solidFill>
                  <a:srgbClr val="C00000"/>
                </a:solidFill>
              </a:rPr>
              <a:t>(1959)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-Конвенция ООН о правах ребенка </a:t>
            </a:r>
            <a:r>
              <a:rPr lang="ru-RU" sz="2400" b="1" i="1" dirty="0">
                <a:solidFill>
                  <a:srgbClr val="C00000"/>
                </a:solidFill>
              </a:rPr>
              <a:t>(1989)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-Всемирная декларация об обеспечении выживания, защиты и развития детей </a:t>
            </a:r>
            <a:r>
              <a:rPr lang="ru-RU" sz="2400" b="1" i="1" dirty="0">
                <a:solidFill>
                  <a:srgbClr val="C00000"/>
                </a:solidFill>
              </a:rPr>
              <a:t>(1990)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-В </a:t>
            </a:r>
            <a:r>
              <a:rPr lang="ru-RU" sz="2400" b="1" dirty="0">
                <a:solidFill>
                  <a:srgbClr val="C00000"/>
                </a:solidFill>
              </a:rPr>
              <a:t>нашей стране, кроме этих документов, принят ряд законодательных актов.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-Семейный Кодекс РФ </a:t>
            </a:r>
            <a:r>
              <a:rPr lang="ru-RU" sz="2400" b="1" i="1" dirty="0">
                <a:solidFill>
                  <a:srgbClr val="C00000"/>
                </a:solidFill>
              </a:rPr>
              <a:t>(1996)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-Закон </a:t>
            </a:r>
            <a:r>
              <a:rPr lang="ru-RU" sz="2400" b="1" i="1" dirty="0">
                <a:solidFill>
                  <a:srgbClr val="C00000"/>
                </a:solidFill>
              </a:rPr>
              <a:t>«Об основных гарантиях прав ребенка в РФ»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-Закон </a:t>
            </a:r>
            <a:r>
              <a:rPr lang="ru-RU" sz="2400" b="1" i="1" dirty="0">
                <a:solidFill>
                  <a:srgbClr val="C00000"/>
                </a:solidFill>
              </a:rPr>
              <a:t>«Об образовании»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22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784976" cy="4578872"/>
          </a:xfrm>
        </p:spPr>
        <p:txBody>
          <a:bodyPr>
            <a:noAutofit/>
          </a:bodyPr>
          <a:lstStyle/>
          <a:p>
            <a:r>
              <a:rPr lang="ru-RU" sz="3200" b="1" u="sng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</a:rPr>
              <a:t>Жестокое обращение с детьми </a:t>
            </a:r>
            <a:r>
              <a:rPr lang="ru-RU" sz="32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+mn-lt"/>
              </a:rPr>
              <a:t> </a:t>
            </a:r>
            <a:r>
              <a:rPr lang="ru-RU" sz="3200" b="1" dirty="0" smtClean="0">
                <a:latin typeface="+mn-lt"/>
              </a:rPr>
              <a:t>- </a:t>
            </a:r>
            <a:r>
              <a:rPr lang="ru-RU" sz="3200" b="1" cap="small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действия (или бездействие) родителей или других лиц, наносящее ущерб физическому или психическому здоровью ребенка.</a:t>
            </a:r>
            <a:br>
              <a:rPr lang="ru-RU" sz="3200" b="1" cap="small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cap="small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3200" b="1" cap="small" dirty="0" smtClean="0">
                <a:solidFill>
                  <a:srgbClr val="C00000"/>
                </a:solidFill>
                <a:latin typeface="+mn-lt"/>
              </a:rPr>
            </a:br>
            <a:r>
              <a:rPr lang="ru-RU" sz="3200" b="1" cap="small" dirty="0" smtClean="0">
                <a:solidFill>
                  <a:srgbClr val="C00000"/>
                </a:solidFill>
              </a:rPr>
              <a:t>Выделяют </a:t>
            </a:r>
            <a:r>
              <a:rPr lang="ru-RU" sz="3200" b="1" cap="small" dirty="0">
                <a:solidFill>
                  <a:srgbClr val="C00000"/>
                </a:solidFill>
              </a:rPr>
              <a:t>несколько видов жестокого обращения: </a:t>
            </a:r>
            <a:r>
              <a:rPr lang="ru-RU" sz="3200" b="1" cap="small" dirty="0" smtClean="0">
                <a:solidFill>
                  <a:srgbClr val="C00000"/>
                </a:solidFill>
              </a:rPr>
              <a:t/>
            </a:r>
            <a:br>
              <a:rPr lang="ru-RU" sz="3200" b="1" cap="small" dirty="0" smtClean="0">
                <a:solidFill>
                  <a:srgbClr val="C00000"/>
                </a:solidFill>
              </a:rPr>
            </a:br>
            <a:r>
              <a:rPr lang="ru-RU" sz="3200" b="1" cap="small" dirty="0" smtClean="0">
                <a:solidFill>
                  <a:srgbClr val="C00000"/>
                </a:solidFill>
              </a:rPr>
              <a:t>-пренебрежение нуждами ребенка;</a:t>
            </a:r>
            <a:br>
              <a:rPr lang="ru-RU" sz="3200" b="1" cap="small" dirty="0" smtClean="0">
                <a:solidFill>
                  <a:srgbClr val="C00000"/>
                </a:solidFill>
              </a:rPr>
            </a:br>
            <a:r>
              <a:rPr lang="ru-RU" sz="3200" b="1" cap="small" dirty="0" smtClean="0">
                <a:solidFill>
                  <a:srgbClr val="C00000"/>
                </a:solidFill>
              </a:rPr>
              <a:t>- физическое насилие</a:t>
            </a:r>
            <a:r>
              <a:rPr lang="ru-RU" sz="3200" b="1" cap="small" dirty="0">
                <a:solidFill>
                  <a:srgbClr val="C00000"/>
                </a:solidFill>
              </a:rPr>
              <a:t>;</a:t>
            </a:r>
            <a:r>
              <a:rPr lang="ru-RU" sz="3200" b="1" cap="small" dirty="0" smtClean="0">
                <a:solidFill>
                  <a:srgbClr val="C00000"/>
                </a:solidFill>
              </a:rPr>
              <a:t> </a:t>
            </a:r>
            <a:br>
              <a:rPr lang="ru-RU" sz="3200" b="1" cap="small" dirty="0" smtClean="0">
                <a:solidFill>
                  <a:srgbClr val="C00000"/>
                </a:solidFill>
              </a:rPr>
            </a:br>
            <a:r>
              <a:rPr lang="ru-RU" sz="3200" b="1" cap="small" dirty="0" smtClean="0">
                <a:solidFill>
                  <a:srgbClr val="C00000"/>
                </a:solidFill>
              </a:rPr>
              <a:t>- психическое (эмоциональное) насилие</a:t>
            </a:r>
            <a:r>
              <a:rPr lang="ru-RU" sz="3200" b="1" cap="small" dirty="0">
                <a:solidFill>
                  <a:srgbClr val="C00000"/>
                </a:solidFill>
              </a:rPr>
              <a:t>;</a:t>
            </a:r>
            <a:r>
              <a:rPr lang="ru-RU" sz="3200" b="1" cap="small" dirty="0" smtClean="0">
                <a:solidFill>
                  <a:srgbClr val="C00000"/>
                </a:solidFill>
              </a:rPr>
              <a:t/>
            </a:r>
            <a:br>
              <a:rPr lang="ru-RU" sz="3200" b="1" cap="small" dirty="0" smtClean="0">
                <a:solidFill>
                  <a:srgbClr val="C00000"/>
                </a:solidFill>
              </a:rPr>
            </a:br>
            <a:r>
              <a:rPr lang="ru-RU" sz="3200" b="1" cap="small" dirty="0" smtClean="0">
                <a:solidFill>
                  <a:srgbClr val="C00000"/>
                </a:solidFill>
              </a:rPr>
              <a:t>- сексуальное насилие</a:t>
            </a:r>
            <a:r>
              <a:rPr lang="ru-RU" sz="3200" b="1" cap="small" dirty="0">
                <a:solidFill>
                  <a:srgbClr val="C00000"/>
                </a:solidFill>
              </a:rPr>
              <a:t>.</a:t>
            </a:r>
            <a:r>
              <a:rPr lang="ru-RU" sz="3200" cap="small" dirty="0">
                <a:solidFill>
                  <a:srgbClr val="C00000"/>
                </a:solidFill>
              </a:rPr>
              <a:t/>
            </a:r>
            <a:br>
              <a:rPr lang="ru-RU" sz="3200" cap="small" dirty="0">
                <a:solidFill>
                  <a:srgbClr val="C00000"/>
                </a:solidFill>
              </a:rPr>
            </a:br>
            <a:r>
              <a:rPr lang="ru-RU" sz="3200" b="1" cap="small" dirty="0" smtClean="0">
                <a:solidFill>
                  <a:srgbClr val="C00000"/>
                </a:solidFill>
                <a:latin typeface="+mn-lt"/>
              </a:rPr>
              <a:t> </a:t>
            </a:r>
            <a:br>
              <a:rPr lang="ru-RU" sz="3200" b="1" cap="small" dirty="0" smtClean="0">
                <a:solidFill>
                  <a:srgbClr val="C00000"/>
                </a:solidFill>
                <a:latin typeface="+mn-lt"/>
              </a:rPr>
            </a:br>
            <a:r>
              <a:rPr lang="ru-RU" sz="3200" b="1" cap="small" dirty="0">
                <a:latin typeface="+mn-lt"/>
              </a:rPr>
              <a:t/>
            </a:r>
            <a:br>
              <a:rPr lang="ru-RU" sz="3200" b="1" cap="small" dirty="0">
                <a:latin typeface="+mn-lt"/>
              </a:rPr>
            </a:br>
            <a:endParaRPr lang="ru-RU" sz="3200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836712"/>
            <a:ext cx="74888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7675"/>
            <a:r>
              <a:rPr lang="ru-RU" sz="2400" b="1" i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Пренебрежение нуждами ребёнка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ru-RU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заброшенность ребенка.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правильного питания.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необходимой одежды.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защиты, обучения, медицинского обеспечения, ухода за ребенком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педикулез, дистрофия).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Антисанитарное состояние жилья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Насилие со стороны близкого человека, в котором ребенок всегда пытается найти опору и поддержку, наносит большой психологический и физический ущерб. В этом случае нарушается основной принцип семьи – безопасность! </a:t>
            </a:r>
            <a:endParaRPr lang="ru-RU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35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Психическое (эмоциональное) насилие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неприятие и постоянная критика ребенка;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угрозы в адрес ребенка в открытой форме;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замечания, высказанные в оскорбительной форме, унижающие достоинство ребенка;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преднамеренное ограничение общения ребенка со сверстниками или другими значимыми взрослыми;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ложь и невыполнения взрослыми своих обещаний;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в присутствии ребенка насилия по отношению к супругу или другим детям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причинение боли домашним животным с целью запугать ребенка.</a:t>
            </a:r>
          </a:p>
          <a:p>
            <a:pPr algn="just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психологической поддержки со стороны родителей приводит к различным нарушениям: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179388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Подавленное состояние, беспокойство и высокий уровень тревожности, невротические страхи, низкая самооценка, ночные кошмары, страхи темноты.</a:t>
            </a:r>
          </a:p>
          <a:p>
            <a:pPr lvl="0" indent="179388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Задержка интеллектуального развития, низкая успеваемость,      плохая память.</a:t>
            </a:r>
          </a:p>
          <a:p>
            <a:pPr lvl="0" indent="179388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Асоциальное поведение, замкнутость, агрессивность,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смысла жизни, попытки самоубийства.</a:t>
            </a:r>
          </a:p>
          <a:p>
            <a:pPr lvl="0" indent="179388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Недостаточный вес, маленький рост, запущенный, неопрятный вид.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останавливается)</a:t>
            </a:r>
          </a:p>
          <a:p>
            <a:pPr lvl="0" indent="179388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Импульсивность, взрывчатость, вредные привычки</a:t>
            </a:r>
          </a:p>
          <a:p>
            <a:pPr indent="179388" algn="just">
              <a:spcAft>
                <a:spcPts val="0"/>
              </a:spcAft>
            </a:pPr>
            <a:endParaRPr lang="ru-RU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31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052736"/>
            <a:ext cx="783087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Физическое насилие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нанесение ребёнку физических травм, телесных повреждений, которые причиняют ущерб здоровью ребенка, нарушают его развитие и лишают жизни.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избиения, истязания,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пощёчины и т.д.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Физическое насилие приводит к тому, что у ребенка появляется желание отомстить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ФИЗИЧЕСКОГО НАСИЛИЯ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Возбуждение злобы и ненависти к окружающим.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трусости и жестокости.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Регресс в развитии.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от учебы, нет мотивации.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лжи, лицемерия.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самооценки.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Агрессивное поведение.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Депрессии, беспокойство.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– сбегают из дома, употребляют алкоголь и наркотики, бывают суицидальные попытки и 	криминальное поведение.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Вступают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культуры и находят поддержку в виртуальном мире (различных группах социальных сетей).</a:t>
            </a:r>
          </a:p>
          <a:p>
            <a:pPr indent="180340" algn="just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784887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/>
            <a:r>
              <a:rPr lang="ru-RU" sz="2400" b="1" i="1" dirty="0">
                <a:ln>
                  <a:solidFill>
                    <a:srgbClr val="7030A0"/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Сексуальное насилие или развращение</a:t>
            </a:r>
            <a:r>
              <a:rPr lang="ru-RU" dirty="0">
                <a:ln>
                  <a:solidFill>
                    <a:srgbClr val="7030A0"/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вовлечение ребенка взрослым в совершение действий сексуального характера с помощью насилия, угроз или злоупотребления доверием (с использованием беспомощного состояния), причинившее вред его физическому или психическому здоровью либо нарушившее его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психосексуальное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не только прямой контакт, но и информационные источники.</a:t>
            </a: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Обычная семья, где родители в присутствие ребенка смотрят: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телевизионные каналы с откровенными высказываниями и действиями.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музыкальные каналы с клипами, </a:t>
            </a:r>
          </a:p>
          <a:p>
            <a:pPr marL="285750" indent="-285750">
              <a:buFontTx/>
              <a:buChar char="-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нтернет</a:t>
            </a:r>
          </a:p>
          <a:p>
            <a:pPr marL="285750" indent="-285750">
              <a:buFontTx/>
              <a:buChar char="-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фильмы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рекламы и другие молодежные каналы, где откровенная пропаганда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благодаря открытости и доступности этой информации, употребляют в открытую такие слова, как секс,  выполняют действия, которые копируют из телевизионных каналов.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происходит нарушение психики, формируется неправильное представление о взаимоотношениях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Такие дети имеют проблемы в будущем во взаимоотношениях с противоположным полом.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03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63688" y="548680"/>
            <a:ext cx="6572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n w="12700">
                  <a:solidFill>
                    <a:srgbClr val="0070C0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З</a:t>
            </a:r>
            <a:r>
              <a:rPr lang="ru-RU" sz="3600" b="1" dirty="0" smtClean="0">
                <a:ln w="12700">
                  <a:solidFill>
                    <a:srgbClr val="0070C0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апомните !!!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412776"/>
            <a:ext cx="8208912" cy="2318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15000"/>
              </a:lnSpc>
              <a:spcAft>
                <a:spcPts val="75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Любое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насилие воздействует непосредственно на психику и способно вызвать психическую травму, причинив тем самым серьёзный вред здоровью личности, в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детей.</a:t>
            </a:r>
            <a:endParaRPr lang="ru-RU" sz="20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ct val="115000"/>
              </a:lnSpc>
              <a:spcAft>
                <a:spcPts val="75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зеркальное отражение своих родителей и того воспитания, какое они ему дали и если вдруг это отражение вас не устраивает, то не стоит пенять на зеркало!</a:t>
            </a:r>
            <a:endParaRPr lang="ru-RU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7129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ru-RU" sz="3200" b="1" i="1" dirty="0" smtClean="0">
                <a:solidFill>
                  <a:srgbClr val="548DD4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ЗНАЙТЕ !!!</a:t>
            </a:r>
          </a:p>
          <a:p>
            <a:pPr>
              <a:spcAft>
                <a:spcPts val="0"/>
              </a:spcAft>
            </a:pPr>
            <a:r>
              <a:rPr lang="ru-RU" sz="2000" b="1" i="1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</a:t>
            </a:r>
            <a:r>
              <a:rPr lang="ru-RU" sz="2000" b="1" i="1" dirty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ребёнка постоянно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критикуют</a:t>
            </a:r>
            <a:r>
              <a:rPr lang="ru-RU" i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</a:p>
          <a:p>
            <a:pPr lvl="0">
              <a:spcAft>
                <a:spcPts val="0"/>
              </a:spcAft>
            </a:pP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он  </a:t>
            </a:r>
            <a:r>
              <a:rPr lang="ru-RU" b="1" u="sng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учится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ненавидеть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ребёнка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высмеивают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lvl="0">
              <a:spcAft>
                <a:spcPts val="0"/>
              </a:spcAft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он 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становится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замкнутым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ребёнка 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хвалят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endParaRPr lang="ru-RU" i="1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он 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учится быть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благородным</a:t>
            </a:r>
            <a:r>
              <a:rPr lang="ru-RU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ребёнка </a:t>
            </a:r>
            <a:r>
              <a:rPr lang="ru-RU" i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оддерживают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endParaRPr lang="ru-RU" i="1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он учится  </a:t>
            </a:r>
            <a:r>
              <a:rPr lang="ru-RU" b="1" u="sng" dirty="0" smtClean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ценить 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себя</a:t>
            </a:r>
            <a:r>
              <a:rPr lang="ru-RU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растёт 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терпимости</a:t>
            </a:r>
            <a:r>
              <a:rPr lang="ru-RU" i="1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endParaRPr lang="ru-RU" i="1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он  учится 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понимать других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растёт 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честности</a:t>
            </a:r>
            <a:r>
              <a:rPr lang="ru-RU" i="1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endParaRPr lang="ru-RU" i="1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он  учится 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быть </a:t>
            </a:r>
            <a:r>
              <a:rPr lang="ru-RU" b="1" i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праведливым</a:t>
            </a:r>
            <a:r>
              <a:rPr lang="ru-RU" i="1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растёт 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безопасности</a:t>
            </a:r>
            <a:r>
              <a:rPr lang="ru-RU" i="1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endParaRPr lang="ru-RU" i="1" dirty="0" smtClean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он  учится 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верить в людей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живёт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 вражде</a:t>
            </a:r>
            <a:r>
              <a:rPr lang="ru-RU" i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lvl="0">
              <a:spcAft>
                <a:spcPts val="0"/>
              </a:spcAft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он учится  быть </a:t>
            </a:r>
            <a:r>
              <a:rPr lang="ru-RU" b="1" u="sng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агрессивным</a:t>
            </a:r>
            <a:r>
              <a:rPr lang="ru-RU" i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живёт </a:t>
            </a:r>
            <a:r>
              <a:rPr lang="ru-RU" b="1" u="sng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понимании и дружелюбии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lvl="0">
              <a:spcAft>
                <a:spcPts val="0"/>
              </a:spcAft>
            </a:pP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он 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учится находить </a:t>
            </a:r>
            <a:r>
              <a:rPr lang="ru-RU" b="1" u="sng" dirty="0" smtClean="0">
                <a:solidFill>
                  <a:srgbClr val="7030A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любовь</a:t>
            </a:r>
            <a:r>
              <a:rPr lang="ru-RU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этом мире</a:t>
            </a:r>
            <a:r>
              <a:rPr lang="ru-RU" i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974</TotalTime>
  <Words>673</Words>
  <Application>Microsoft Office PowerPoint</Application>
  <PresentationFormat>Экран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Cambria</vt:lpstr>
      <vt:lpstr>Georgia</vt:lpstr>
      <vt:lpstr>Times New Roman</vt:lpstr>
      <vt:lpstr>Tw Cen MT</vt:lpstr>
      <vt:lpstr>Wingdings</vt:lpstr>
      <vt:lpstr>Капля</vt:lpstr>
      <vt:lpstr>МБДОУ № 1 «Золотой петушок»     «Детство без  жестокости и слез»   Профилактика жестокого обращения с детьми</vt:lpstr>
      <vt:lpstr>Основные документы, защищающие права ребенка</vt:lpstr>
      <vt:lpstr>Жестокое обращение с детьми  - это действия (или бездействие) родителей или других лиц, наносящее ущерб физическому или психическому здоровью ребенка.  Выделяют несколько видов жестокого обращения:  -пренебрежение нуждами ребенка; - физическое насилие;  - психическое (эмоциональное) насилие; - сексуальное насилие.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«Профилактика жестокого обращения  с детьми»</dc:title>
  <dc:creator>BOSS</dc:creator>
  <cp:lastModifiedBy>Владелец</cp:lastModifiedBy>
  <cp:revision>57</cp:revision>
  <dcterms:created xsi:type="dcterms:W3CDTF">2016-03-15T12:19:28Z</dcterms:created>
  <dcterms:modified xsi:type="dcterms:W3CDTF">2024-06-18T23:55:00Z</dcterms:modified>
</cp:coreProperties>
</file>